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8"/>
  </p:handoutMasterIdLst>
  <p:sldIdLst>
    <p:sldId id="256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A5D"/>
    <a:srgbClr val="FF8E8A"/>
    <a:srgbClr val="FFA8A8"/>
    <a:srgbClr val="8A31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03"/>
    <p:restoredTop sz="94651"/>
  </p:normalViewPr>
  <p:slideViewPr>
    <p:cSldViewPr snapToGrid="0" snapToObjects="1">
      <p:cViewPr varScale="1">
        <p:scale>
          <a:sx n="124" d="100"/>
          <a:sy n="124" d="100"/>
        </p:scale>
        <p:origin x="4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301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42FA1B-D43A-8B46-8B10-FC0C477FE2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1DB960-4433-174B-AD18-FC5F4821F1A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4C121E-6282-0146-B0AE-10203D6A1440}" type="datetimeFigureOut">
              <a:rPr lang="en-US" smtClean="0"/>
              <a:t>9/26/19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B26270-638C-4349-9632-32747409CA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21CC63-41BF-3041-A90E-DB6FF4E3FC0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42B644-FB72-E44C-8E63-3D1470751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8021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473F5-EDD2-2B44-8177-AECC1267AC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0A8A16-7023-364E-AF82-35641A6FBE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BC18D-07DE-4A47-AA4A-43ECCA757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A7449-ED5A-694B-A5CE-848520A2F243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F7BC40-C8F9-0C4A-BAE5-7D337C5F0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54D2-A953-1B4B-A907-B9EE50CF6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87FA3-A6DC-4948-8CFC-F64D6717C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280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BFCEB-EB2B-A648-9E0C-4C1E658E8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2D4CBC-B025-384D-9A40-E2667B3158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3DAAC-93D3-E447-9B02-620746697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A7449-ED5A-694B-A5CE-848520A2F243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8C9A8-2F71-084E-86B1-01464D9CB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FA4A7-0357-4C4D-B663-0AD65D18C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87FA3-A6DC-4948-8CFC-F64D6717C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71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317848-10B6-E840-AC9B-83944B12BC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778DED-8DEA-DC48-91ED-72C8FC7E90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8A8CA7-984A-AC49-99C9-6E6443AFB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A7449-ED5A-694B-A5CE-848520A2F243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2538E-62E7-504A-A842-3A971CFFC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008FD-0E10-7A49-A285-9CB8C7477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87FA3-A6DC-4948-8CFC-F64D6717C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339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D8DDF-88C4-9248-A237-491A663ED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C3183-05BD-5841-BEB5-5405CB3E4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43CDC-B822-A54C-94E1-B1A69A90F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A7449-ED5A-694B-A5CE-848520A2F243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5219A-550B-E442-971B-C4B2391DB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BE7F5-D827-3D4C-BF34-817AB65B9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87FA3-A6DC-4948-8CFC-F64D6717C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13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8594A-E5FE-8544-BC3E-A85F6B9C8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19C6E5-EDD7-2B47-BEFA-65F1275FB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695F2-5024-2945-B130-23B3F739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A7449-ED5A-694B-A5CE-848520A2F243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5D3E0-5117-8044-955B-3C7B81367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AA84E-031F-3F4B-93E9-860DD1903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87FA3-A6DC-4948-8CFC-F64D6717C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86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F2B54-9684-4C43-8D61-040952314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F3C10-B37A-AE45-A194-48DD3E43B5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AB2EA3-9760-B04F-BC47-830AEBF9A8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8452A6-233E-914E-89DA-E51EC3AFC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A7449-ED5A-694B-A5CE-848520A2F243}" type="datetimeFigureOut">
              <a:rPr lang="en-US" smtClean="0"/>
              <a:t>9/26/19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B07397-4125-2A4A-BF8B-4622CB869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DA312-AD15-B941-87EF-E4BEFC818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87FA3-A6DC-4948-8CFC-F64D6717C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14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3B5A6-4F4E-D545-867C-BC7245983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DF8C1-2389-D042-9692-DFF134A7C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9402DC-3A0A-0346-9B59-E671C80B56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9CE0DE-0505-7043-A231-FF1B966BBA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5F7866-3A27-4241-85F8-7D9A894D9B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B4FA67-13C2-9D4A-9B05-2808BFD63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A7449-ED5A-694B-A5CE-848520A2F243}" type="datetimeFigureOut">
              <a:rPr lang="en-US" smtClean="0"/>
              <a:t>9/26/19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B3924E-B6EC-5042-830E-399A83484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DB2ECE-2973-D640-A347-A9843302E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87FA3-A6DC-4948-8CFC-F64D6717C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86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E242E-20C7-4241-A052-886A653B8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9C81EB-CFBB-974A-A09A-D4F529011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A7449-ED5A-694B-A5CE-848520A2F243}" type="datetimeFigureOut">
              <a:rPr lang="en-US" smtClean="0"/>
              <a:t>9/26/19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609E5E-1426-C24D-A612-D26AB6B46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5305D7-408E-5848-AC7F-68450F132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87FA3-A6DC-4948-8CFC-F64D6717C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28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F6629C-7019-EF4F-84E3-5EBBF36E7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A7449-ED5A-694B-A5CE-848520A2F243}" type="datetimeFigureOut">
              <a:rPr lang="en-US" smtClean="0"/>
              <a:t>9/26/19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5F9E7A-E0F5-3642-A85A-6C5C96618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B366E3-E400-EF46-A4FD-EF28E084F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87FA3-A6DC-4948-8CFC-F64D6717C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597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B2C88-9DF8-CA46-853D-174988D37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BEB6C-7DA1-1541-9235-C560A927B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C8722C-0ABD-5E4A-8520-29E6A661D1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4671BD-50FC-ED42-8C8C-BCE8CAA09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A7449-ED5A-694B-A5CE-848520A2F243}" type="datetimeFigureOut">
              <a:rPr lang="en-US" smtClean="0"/>
              <a:t>9/26/19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4C6DCD-CFC3-0344-AB53-A984C3DAB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A4E9C5-0EA9-FA47-B934-9A6542F2A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87FA3-A6DC-4948-8CFC-F64D6717C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36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23B21-8691-3742-A5E8-008652214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968FC2-2CC3-614B-AA53-39269BFADC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C58726-0FF4-8F4D-B92D-B4D0496884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548A19-9D87-034B-8A21-55476E5EC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A7449-ED5A-694B-A5CE-848520A2F243}" type="datetimeFigureOut">
              <a:rPr lang="en-US" smtClean="0"/>
              <a:t>9/26/19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6C3650-6EC6-DC42-9558-03B2CA0CD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C4D677-F3FC-FF41-A609-0497DB1E5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87FA3-A6DC-4948-8CFC-F64D6717C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481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D16966-7A3B-E141-AEC3-F85F6E43C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FC2443-7F9F-1A4E-8321-834CCB989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F44A7-68AA-BC4C-83F1-83A955C52C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A7449-ED5A-694B-A5CE-848520A2F243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B668E-7106-6840-8855-34B5C99F44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141F4-E1BE-B34B-B05F-B4C775D8A8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87FA3-A6DC-4948-8CFC-F64D6717C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999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A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2DC130-C477-6741-A16C-8CF4F573CC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81" b="14549"/>
          <a:stretch/>
        </p:blipFill>
        <p:spPr>
          <a:xfrm>
            <a:off x="0" y="-74222"/>
            <a:ext cx="12455876" cy="70064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49C0A7-4018-CA44-88A4-59CB85605D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258208"/>
            <a:ext cx="9144000" cy="17812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Market Analysis</a:t>
            </a:r>
            <a:br>
              <a:rPr lang="en-US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between NY and Beijing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36C6BC-5334-D340-A543-70D6351AE392}"/>
              </a:ext>
            </a:extLst>
          </p:cNvPr>
          <p:cNvSpPr txBox="1"/>
          <p:nvPr/>
        </p:nvSpPr>
        <p:spPr>
          <a:xfrm>
            <a:off x="5783283" y="4407615"/>
            <a:ext cx="4801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haroni" panose="02010803020104030203" pitchFamily="2" charset="-79"/>
                <a:cs typeface="Aharoni" panose="02010803020104030203" pitchFamily="2" charset="-79"/>
              </a:rPr>
              <a:t>Business Analyst | Pei-Chih Chao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A86CE2-0B76-6640-A87C-1D3372227207}"/>
              </a:ext>
            </a:extLst>
          </p:cNvPr>
          <p:cNvCxnSpPr>
            <a:cxnSpLocks/>
          </p:cNvCxnSpPr>
          <p:nvPr/>
        </p:nvCxnSpPr>
        <p:spPr>
          <a:xfrm>
            <a:off x="4263242" y="4160100"/>
            <a:ext cx="617516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58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026FA83-48AE-424B-98BB-992B4B336D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2DC130-C477-6741-A16C-8CF4F573CC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81" b="14549"/>
          <a:stretch/>
        </p:blipFill>
        <p:spPr>
          <a:xfrm>
            <a:off x="0" y="0"/>
            <a:ext cx="12455876" cy="7006441"/>
          </a:xfrm>
          <a:prstGeom prst="rect">
            <a:avLst/>
          </a:prstGeom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6C4372-E118-D54C-87DF-A723D3D0B36B}"/>
              </a:ext>
            </a:extLst>
          </p:cNvPr>
          <p:cNvSpPr/>
          <p:nvPr/>
        </p:nvSpPr>
        <p:spPr>
          <a:xfrm>
            <a:off x="1959429" y="0"/>
            <a:ext cx="10232571" cy="6858000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88F08A-062E-8F48-AD35-152A45F20E04}"/>
              </a:ext>
            </a:extLst>
          </p:cNvPr>
          <p:cNvSpPr/>
          <p:nvPr/>
        </p:nvSpPr>
        <p:spPr>
          <a:xfrm>
            <a:off x="1045028" y="537028"/>
            <a:ext cx="10512121" cy="1175657"/>
          </a:xfrm>
          <a:prstGeom prst="rect">
            <a:avLst/>
          </a:prstGeom>
          <a:solidFill>
            <a:srgbClr val="FF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2">
                    <a:lumMod val="75000"/>
                  </a:schemeClr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6B9D9C-6EDC-FE40-9303-1D259170A72A}"/>
              </a:ext>
            </a:extLst>
          </p:cNvPr>
          <p:cNvSpPr/>
          <p:nvPr/>
        </p:nvSpPr>
        <p:spPr>
          <a:xfrm>
            <a:off x="10379385" y="537028"/>
            <a:ext cx="1175657" cy="1175657"/>
          </a:xfrm>
          <a:prstGeom prst="rect">
            <a:avLst/>
          </a:prstGeom>
          <a:solidFill>
            <a:srgbClr val="FF8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794FA8-FC3C-1348-BB65-23B355D5313E}"/>
              </a:ext>
            </a:extLst>
          </p:cNvPr>
          <p:cNvSpPr txBox="1"/>
          <p:nvPr/>
        </p:nvSpPr>
        <p:spPr>
          <a:xfrm>
            <a:off x="1561608" y="863246"/>
            <a:ext cx="8926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 make the markets different</a:t>
            </a:r>
            <a:r>
              <a:rPr lang="en-US" sz="3200" dirty="0">
                <a:solidFill>
                  <a:schemeClr val="bg1"/>
                </a:solidFill>
                <a:latin typeface="Cooper Black" panose="0208090404030B020404" pitchFamily="18" charset="77"/>
                <a:cs typeface="Aharoni" panose="02010803020104030203" pitchFamily="2" charset="-79"/>
              </a:rPr>
              <a:t>?</a:t>
            </a:r>
          </a:p>
        </p:txBody>
      </p:sp>
      <p:sp>
        <p:nvSpPr>
          <p:cNvPr id="16" name="任意多边形 38">
            <a:extLst>
              <a:ext uri="{FF2B5EF4-FFF2-40B4-BE49-F238E27FC236}">
                <a16:creationId xmlns:a16="http://schemas.microsoft.com/office/drawing/2014/main" id="{8116701B-7AA1-914F-BB15-AD6FECF5A6AA}"/>
              </a:ext>
            </a:extLst>
          </p:cNvPr>
          <p:cNvSpPr/>
          <p:nvPr/>
        </p:nvSpPr>
        <p:spPr>
          <a:xfrm>
            <a:off x="5830439" y="2441470"/>
            <a:ext cx="2536723" cy="4041058"/>
          </a:xfrm>
          <a:custGeom>
            <a:avLst/>
            <a:gdLst>
              <a:gd name="connsiteX0" fmla="*/ 0 w 2536723"/>
              <a:gd name="connsiteY0" fmla="*/ 0 h 4041058"/>
              <a:gd name="connsiteX1" fmla="*/ 1933522 w 2536723"/>
              <a:gd name="connsiteY1" fmla="*/ 0 h 4041058"/>
              <a:gd name="connsiteX2" fmla="*/ 2536723 w 2536723"/>
              <a:gd name="connsiteY2" fmla="*/ 565395 h 4041058"/>
              <a:gd name="connsiteX3" fmla="*/ 2536723 w 2536723"/>
              <a:gd name="connsiteY3" fmla="*/ 4041058 h 4041058"/>
              <a:gd name="connsiteX4" fmla="*/ 0 w 2536723"/>
              <a:gd name="connsiteY4" fmla="*/ 4041058 h 4041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6723" h="4041058">
                <a:moveTo>
                  <a:pt x="0" y="0"/>
                </a:moveTo>
                <a:lnTo>
                  <a:pt x="1933522" y="0"/>
                </a:lnTo>
                <a:lnTo>
                  <a:pt x="2536723" y="565395"/>
                </a:lnTo>
                <a:lnTo>
                  <a:pt x="2536723" y="4041058"/>
                </a:lnTo>
                <a:lnTo>
                  <a:pt x="0" y="4041058"/>
                </a:lnTo>
                <a:close/>
              </a:path>
            </a:pathLst>
          </a:custGeom>
          <a:solidFill>
            <a:srgbClr val="FF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任意多边形 39">
            <a:extLst>
              <a:ext uri="{FF2B5EF4-FFF2-40B4-BE49-F238E27FC236}">
                <a16:creationId xmlns:a16="http://schemas.microsoft.com/office/drawing/2014/main" id="{173B35FC-84C9-2A46-8B33-F1C8DBD5C081}"/>
              </a:ext>
            </a:extLst>
          </p:cNvPr>
          <p:cNvSpPr/>
          <p:nvPr/>
        </p:nvSpPr>
        <p:spPr>
          <a:xfrm>
            <a:off x="6420374" y="2088156"/>
            <a:ext cx="1356852" cy="716154"/>
          </a:xfrm>
          <a:custGeom>
            <a:avLst/>
            <a:gdLst>
              <a:gd name="connsiteX0" fmla="*/ 0 w 1356852"/>
              <a:gd name="connsiteY0" fmla="*/ 0 h 716154"/>
              <a:gd name="connsiteX1" fmla="*/ 971238 w 1356852"/>
              <a:gd name="connsiteY1" fmla="*/ 0 h 716154"/>
              <a:gd name="connsiteX2" fmla="*/ 1356852 w 1356852"/>
              <a:gd name="connsiteY2" fmla="*/ 361446 h 716154"/>
              <a:gd name="connsiteX3" fmla="*/ 1356852 w 1356852"/>
              <a:gd name="connsiteY3" fmla="*/ 716154 h 716154"/>
              <a:gd name="connsiteX4" fmla="*/ 0 w 1356852"/>
              <a:gd name="connsiteY4" fmla="*/ 716154 h 716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6852" h="716154">
                <a:moveTo>
                  <a:pt x="0" y="0"/>
                </a:moveTo>
                <a:lnTo>
                  <a:pt x="971238" y="0"/>
                </a:lnTo>
                <a:lnTo>
                  <a:pt x="1356852" y="361446"/>
                </a:lnTo>
                <a:lnTo>
                  <a:pt x="1356852" y="716154"/>
                </a:lnTo>
                <a:lnTo>
                  <a:pt x="0" y="71615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任意多边形 35">
            <a:extLst>
              <a:ext uri="{FF2B5EF4-FFF2-40B4-BE49-F238E27FC236}">
                <a16:creationId xmlns:a16="http://schemas.microsoft.com/office/drawing/2014/main" id="{9C207D93-5B45-5443-A1C4-549569AF3E6E}"/>
              </a:ext>
            </a:extLst>
          </p:cNvPr>
          <p:cNvSpPr/>
          <p:nvPr/>
        </p:nvSpPr>
        <p:spPr>
          <a:xfrm>
            <a:off x="9018319" y="2441470"/>
            <a:ext cx="2536723" cy="4041058"/>
          </a:xfrm>
          <a:custGeom>
            <a:avLst/>
            <a:gdLst>
              <a:gd name="connsiteX0" fmla="*/ 0 w 2536723"/>
              <a:gd name="connsiteY0" fmla="*/ 0 h 4041058"/>
              <a:gd name="connsiteX1" fmla="*/ 1933522 w 2536723"/>
              <a:gd name="connsiteY1" fmla="*/ 0 h 4041058"/>
              <a:gd name="connsiteX2" fmla="*/ 2536723 w 2536723"/>
              <a:gd name="connsiteY2" fmla="*/ 565395 h 4041058"/>
              <a:gd name="connsiteX3" fmla="*/ 2536723 w 2536723"/>
              <a:gd name="connsiteY3" fmla="*/ 4041058 h 4041058"/>
              <a:gd name="connsiteX4" fmla="*/ 0 w 2536723"/>
              <a:gd name="connsiteY4" fmla="*/ 4041058 h 4041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6723" h="4041058">
                <a:moveTo>
                  <a:pt x="0" y="0"/>
                </a:moveTo>
                <a:lnTo>
                  <a:pt x="1933522" y="0"/>
                </a:lnTo>
                <a:lnTo>
                  <a:pt x="2536723" y="565395"/>
                </a:lnTo>
                <a:lnTo>
                  <a:pt x="2536723" y="4041058"/>
                </a:lnTo>
                <a:lnTo>
                  <a:pt x="0" y="4041058"/>
                </a:lnTo>
                <a:close/>
              </a:path>
            </a:pathLst>
          </a:cu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9" name="任意多边形 36">
            <a:extLst>
              <a:ext uri="{FF2B5EF4-FFF2-40B4-BE49-F238E27FC236}">
                <a16:creationId xmlns:a16="http://schemas.microsoft.com/office/drawing/2014/main" id="{6B6FB1DC-5848-DD4E-80E4-D07EE0933C7C}"/>
              </a:ext>
            </a:extLst>
          </p:cNvPr>
          <p:cNvSpPr/>
          <p:nvPr/>
        </p:nvSpPr>
        <p:spPr>
          <a:xfrm>
            <a:off x="9608254" y="2088156"/>
            <a:ext cx="1356852" cy="716154"/>
          </a:xfrm>
          <a:custGeom>
            <a:avLst/>
            <a:gdLst>
              <a:gd name="connsiteX0" fmla="*/ 0 w 1356852"/>
              <a:gd name="connsiteY0" fmla="*/ 0 h 716154"/>
              <a:gd name="connsiteX1" fmla="*/ 971238 w 1356852"/>
              <a:gd name="connsiteY1" fmla="*/ 0 h 716154"/>
              <a:gd name="connsiteX2" fmla="*/ 1356852 w 1356852"/>
              <a:gd name="connsiteY2" fmla="*/ 361446 h 716154"/>
              <a:gd name="connsiteX3" fmla="*/ 1356852 w 1356852"/>
              <a:gd name="connsiteY3" fmla="*/ 716154 h 716154"/>
              <a:gd name="connsiteX4" fmla="*/ 0 w 1356852"/>
              <a:gd name="connsiteY4" fmla="*/ 716154 h 716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6852" h="716154">
                <a:moveTo>
                  <a:pt x="0" y="0"/>
                </a:moveTo>
                <a:lnTo>
                  <a:pt x="971238" y="0"/>
                </a:lnTo>
                <a:lnTo>
                  <a:pt x="1356852" y="361446"/>
                </a:lnTo>
                <a:lnTo>
                  <a:pt x="1356852" y="716154"/>
                </a:lnTo>
                <a:lnTo>
                  <a:pt x="0" y="716154"/>
                </a:lnTo>
                <a:close/>
              </a:path>
            </a:pathLst>
          </a:custGeom>
          <a:solidFill>
            <a:srgbClr val="FF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任意多边形 32">
            <a:extLst>
              <a:ext uri="{FF2B5EF4-FFF2-40B4-BE49-F238E27FC236}">
                <a16:creationId xmlns:a16="http://schemas.microsoft.com/office/drawing/2014/main" id="{D906AE57-15BA-B74A-B85E-292F7790348B}"/>
              </a:ext>
            </a:extLst>
          </p:cNvPr>
          <p:cNvSpPr/>
          <p:nvPr/>
        </p:nvSpPr>
        <p:spPr>
          <a:xfrm>
            <a:off x="2588023" y="2441470"/>
            <a:ext cx="2536723" cy="4041058"/>
          </a:xfrm>
          <a:custGeom>
            <a:avLst/>
            <a:gdLst>
              <a:gd name="connsiteX0" fmla="*/ 0 w 2536723"/>
              <a:gd name="connsiteY0" fmla="*/ 0 h 4041058"/>
              <a:gd name="connsiteX1" fmla="*/ 1933522 w 2536723"/>
              <a:gd name="connsiteY1" fmla="*/ 0 h 4041058"/>
              <a:gd name="connsiteX2" fmla="*/ 2536723 w 2536723"/>
              <a:gd name="connsiteY2" fmla="*/ 565395 h 4041058"/>
              <a:gd name="connsiteX3" fmla="*/ 2536723 w 2536723"/>
              <a:gd name="connsiteY3" fmla="*/ 4041058 h 4041058"/>
              <a:gd name="connsiteX4" fmla="*/ 0 w 2536723"/>
              <a:gd name="connsiteY4" fmla="*/ 4041058 h 4041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6723" h="4041058">
                <a:moveTo>
                  <a:pt x="0" y="0"/>
                </a:moveTo>
                <a:lnTo>
                  <a:pt x="1933522" y="0"/>
                </a:lnTo>
                <a:lnTo>
                  <a:pt x="2536723" y="565395"/>
                </a:lnTo>
                <a:lnTo>
                  <a:pt x="2536723" y="4041058"/>
                </a:lnTo>
                <a:lnTo>
                  <a:pt x="0" y="4041058"/>
                </a:lnTo>
                <a:close/>
              </a:path>
            </a:pathLst>
          </a:custGeom>
          <a:solidFill>
            <a:srgbClr val="3A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 30">
            <a:extLst>
              <a:ext uri="{FF2B5EF4-FFF2-40B4-BE49-F238E27FC236}">
                <a16:creationId xmlns:a16="http://schemas.microsoft.com/office/drawing/2014/main" id="{85EA260C-7785-364C-B57B-A32E47230D8E}"/>
              </a:ext>
            </a:extLst>
          </p:cNvPr>
          <p:cNvSpPr/>
          <p:nvPr/>
        </p:nvSpPr>
        <p:spPr>
          <a:xfrm>
            <a:off x="3177958" y="2088156"/>
            <a:ext cx="1356852" cy="716154"/>
          </a:xfrm>
          <a:custGeom>
            <a:avLst/>
            <a:gdLst>
              <a:gd name="connsiteX0" fmla="*/ 0 w 1356852"/>
              <a:gd name="connsiteY0" fmla="*/ 0 h 716154"/>
              <a:gd name="connsiteX1" fmla="*/ 971238 w 1356852"/>
              <a:gd name="connsiteY1" fmla="*/ 0 h 716154"/>
              <a:gd name="connsiteX2" fmla="*/ 1356852 w 1356852"/>
              <a:gd name="connsiteY2" fmla="*/ 361446 h 716154"/>
              <a:gd name="connsiteX3" fmla="*/ 1356852 w 1356852"/>
              <a:gd name="connsiteY3" fmla="*/ 716154 h 716154"/>
              <a:gd name="connsiteX4" fmla="*/ 0 w 1356852"/>
              <a:gd name="connsiteY4" fmla="*/ 716154 h 716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6852" h="716154">
                <a:moveTo>
                  <a:pt x="0" y="0"/>
                </a:moveTo>
                <a:lnTo>
                  <a:pt x="971238" y="0"/>
                </a:lnTo>
                <a:lnTo>
                  <a:pt x="1356852" y="361446"/>
                </a:lnTo>
                <a:lnTo>
                  <a:pt x="1356852" y="716154"/>
                </a:lnTo>
                <a:lnTo>
                  <a:pt x="0" y="716154"/>
                </a:lnTo>
                <a:close/>
              </a:path>
            </a:pathLst>
          </a:custGeom>
          <a:solidFill>
            <a:srgbClr val="FF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文本框 9">
            <a:extLst>
              <a:ext uri="{FF2B5EF4-FFF2-40B4-BE49-F238E27FC236}">
                <a16:creationId xmlns:a16="http://schemas.microsoft.com/office/drawing/2014/main" id="{654BCCC1-6CA9-F849-B486-DA53EB62CADD}"/>
              </a:ext>
            </a:extLst>
          </p:cNvPr>
          <p:cNvSpPr txBox="1"/>
          <p:nvPr/>
        </p:nvSpPr>
        <p:spPr>
          <a:xfrm>
            <a:off x="2657718" y="4522729"/>
            <a:ext cx="2467027" cy="169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Hotels are really expensive in North America; however, there are many business hotels provide rooms at low prices.</a:t>
            </a:r>
            <a:endParaRPr lang="zh-CN" altLang="en-US" sz="1600" dirty="0">
              <a:solidFill>
                <a:schemeClr val="bg1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3" name="文本框 10">
            <a:extLst>
              <a:ext uri="{FF2B5EF4-FFF2-40B4-BE49-F238E27FC236}">
                <a16:creationId xmlns:a16="http://schemas.microsoft.com/office/drawing/2014/main" id="{D9A31D21-1953-3944-A0DF-B2C49191238A}"/>
              </a:ext>
            </a:extLst>
          </p:cNvPr>
          <p:cNvSpPr txBox="1"/>
          <p:nvPr/>
        </p:nvSpPr>
        <p:spPr>
          <a:xfrm>
            <a:off x="2029654" y="3021593"/>
            <a:ext cx="3626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Pricing</a:t>
            </a:r>
            <a:endParaRPr lang="zh-CN" altLang="en-US" sz="2800" dirty="0">
              <a:solidFill>
                <a:schemeClr val="bg1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4" name="文本框 11">
            <a:extLst>
              <a:ext uri="{FF2B5EF4-FFF2-40B4-BE49-F238E27FC236}">
                <a16:creationId xmlns:a16="http://schemas.microsoft.com/office/drawing/2014/main" id="{F365FF61-0183-5846-93F7-1BA9A702B99A}"/>
              </a:ext>
            </a:extLst>
          </p:cNvPr>
          <p:cNvSpPr txBox="1"/>
          <p:nvPr/>
        </p:nvSpPr>
        <p:spPr>
          <a:xfrm>
            <a:off x="5921817" y="4533525"/>
            <a:ext cx="2445345" cy="1424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When we talk about the quality of buildings, those in North America are much higher than in China. </a:t>
            </a:r>
            <a:endParaRPr lang="zh-CN" altLang="en-US" sz="1600" b="1" dirty="0">
              <a:solidFill>
                <a:schemeClr val="bg1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5" name="文本框 12">
            <a:extLst>
              <a:ext uri="{FF2B5EF4-FFF2-40B4-BE49-F238E27FC236}">
                <a16:creationId xmlns:a16="http://schemas.microsoft.com/office/drawing/2014/main" id="{A8883CC9-3327-C046-9A53-93DD380637BF}"/>
              </a:ext>
            </a:extLst>
          </p:cNvPr>
          <p:cNvSpPr txBox="1"/>
          <p:nvPr/>
        </p:nvSpPr>
        <p:spPr>
          <a:xfrm>
            <a:off x="5283010" y="2980000"/>
            <a:ext cx="3626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Quality</a:t>
            </a:r>
            <a:endParaRPr lang="zh-CN" altLang="en-US" sz="2800" dirty="0">
              <a:solidFill>
                <a:schemeClr val="bg1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6" name="文本框 13">
            <a:extLst>
              <a:ext uri="{FF2B5EF4-FFF2-40B4-BE49-F238E27FC236}">
                <a16:creationId xmlns:a16="http://schemas.microsoft.com/office/drawing/2014/main" id="{7462CFCE-23D8-1E4F-8AA6-01B2E26F6CCE}"/>
              </a:ext>
            </a:extLst>
          </p:cNvPr>
          <p:cNvSpPr txBox="1"/>
          <p:nvPr/>
        </p:nvSpPr>
        <p:spPr>
          <a:xfrm>
            <a:off x="9088393" y="4533525"/>
            <a:ext cx="2445345" cy="1424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Houses in North America are bigger than in China. Bigger size provides a better housing experience.  </a:t>
            </a:r>
            <a:endParaRPr lang="zh-CN" altLang="en-US" sz="1600" dirty="0">
              <a:solidFill>
                <a:schemeClr val="bg1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7" name="文本框 14">
            <a:extLst>
              <a:ext uri="{FF2B5EF4-FFF2-40B4-BE49-F238E27FC236}">
                <a16:creationId xmlns:a16="http://schemas.microsoft.com/office/drawing/2014/main" id="{B10AD346-472C-1D40-9ACF-4FC89390BC43}"/>
              </a:ext>
            </a:extLst>
          </p:cNvPr>
          <p:cNvSpPr txBox="1"/>
          <p:nvPr/>
        </p:nvSpPr>
        <p:spPr>
          <a:xfrm>
            <a:off x="8497642" y="3017851"/>
            <a:ext cx="3626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Size</a:t>
            </a:r>
            <a:endParaRPr lang="zh-CN" altLang="en-US" sz="2800" dirty="0">
              <a:solidFill>
                <a:schemeClr val="bg1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1" name="文本框 44">
            <a:extLst>
              <a:ext uri="{FF2B5EF4-FFF2-40B4-BE49-F238E27FC236}">
                <a16:creationId xmlns:a16="http://schemas.microsoft.com/office/drawing/2014/main" id="{AF97B977-34FC-E84F-80A6-9CD747F996D4}"/>
              </a:ext>
            </a:extLst>
          </p:cNvPr>
          <p:cNvSpPr txBox="1"/>
          <p:nvPr/>
        </p:nvSpPr>
        <p:spPr>
          <a:xfrm>
            <a:off x="3516080" y="2118304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01</a:t>
            </a:r>
            <a:endParaRPr lang="zh-CN" altLang="en-US" sz="3600" dirty="0">
              <a:solidFill>
                <a:schemeClr val="bg1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2" name="文本框 45">
            <a:extLst>
              <a:ext uri="{FF2B5EF4-FFF2-40B4-BE49-F238E27FC236}">
                <a16:creationId xmlns:a16="http://schemas.microsoft.com/office/drawing/2014/main" id="{0E7721B0-05DD-C34A-B22C-9C062171BD5E}"/>
              </a:ext>
            </a:extLst>
          </p:cNvPr>
          <p:cNvSpPr txBox="1"/>
          <p:nvPr/>
        </p:nvSpPr>
        <p:spPr>
          <a:xfrm>
            <a:off x="6760445" y="2118304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02</a:t>
            </a:r>
            <a:endParaRPr lang="zh-CN" altLang="en-US" sz="3600" dirty="0">
              <a:solidFill>
                <a:schemeClr val="bg1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3" name="文本框 46">
            <a:extLst>
              <a:ext uri="{FF2B5EF4-FFF2-40B4-BE49-F238E27FC236}">
                <a16:creationId xmlns:a16="http://schemas.microsoft.com/office/drawing/2014/main" id="{8E020849-D3CE-A140-8886-3A42393800F7}"/>
              </a:ext>
            </a:extLst>
          </p:cNvPr>
          <p:cNvSpPr txBox="1"/>
          <p:nvPr/>
        </p:nvSpPr>
        <p:spPr>
          <a:xfrm>
            <a:off x="9975077" y="2118304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03</a:t>
            </a:r>
            <a:endParaRPr lang="zh-CN" altLang="en-US" sz="3600" dirty="0">
              <a:solidFill>
                <a:schemeClr val="bg1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39" name="Graphic 38" descr="Schoolhouse">
            <a:extLst>
              <a:ext uri="{FF2B5EF4-FFF2-40B4-BE49-F238E27FC236}">
                <a16:creationId xmlns:a16="http://schemas.microsoft.com/office/drawing/2014/main" id="{4312EEC1-6F5B-0841-89C1-32078D5BD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2672" y="3493420"/>
            <a:ext cx="914400" cy="914400"/>
          </a:xfrm>
          <a:prstGeom prst="rect">
            <a:avLst/>
          </a:prstGeom>
        </p:spPr>
      </p:pic>
      <p:pic>
        <p:nvPicPr>
          <p:cNvPr id="41" name="Graphic 40" descr="Construction worker">
            <a:extLst>
              <a:ext uri="{FF2B5EF4-FFF2-40B4-BE49-F238E27FC236}">
                <a16:creationId xmlns:a16="http://schemas.microsoft.com/office/drawing/2014/main" id="{97451299-8A95-234B-B207-489764ED8D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18514" y="3541071"/>
            <a:ext cx="914400" cy="914400"/>
          </a:xfrm>
          <a:prstGeom prst="rect">
            <a:avLst/>
          </a:prstGeom>
        </p:spPr>
      </p:pic>
      <p:pic>
        <p:nvPicPr>
          <p:cNvPr id="44" name="Graphic 43" descr="Tag">
            <a:extLst>
              <a:ext uri="{FF2B5EF4-FFF2-40B4-BE49-F238E27FC236}">
                <a16:creationId xmlns:a16="http://schemas.microsoft.com/office/drawing/2014/main" id="{397AC749-C061-474B-9A99-3423D0F7E1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69685" y="350682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42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026FA83-48AE-424B-98BB-992B4B336D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2DC130-C477-6741-A16C-8CF4F573CC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81" b="14549"/>
          <a:stretch/>
        </p:blipFill>
        <p:spPr>
          <a:xfrm>
            <a:off x="0" y="0"/>
            <a:ext cx="12455876" cy="7006441"/>
          </a:xfrm>
          <a:prstGeom prst="rect">
            <a:avLst/>
          </a:prstGeom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6C4372-E118-D54C-87DF-A723D3D0B36B}"/>
              </a:ext>
            </a:extLst>
          </p:cNvPr>
          <p:cNvSpPr/>
          <p:nvPr/>
        </p:nvSpPr>
        <p:spPr>
          <a:xfrm>
            <a:off x="1959429" y="0"/>
            <a:ext cx="10232571" cy="6858000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88F08A-062E-8F48-AD35-152A45F20E04}"/>
              </a:ext>
            </a:extLst>
          </p:cNvPr>
          <p:cNvSpPr/>
          <p:nvPr/>
        </p:nvSpPr>
        <p:spPr>
          <a:xfrm>
            <a:off x="1045028" y="537028"/>
            <a:ext cx="10512121" cy="1175657"/>
          </a:xfrm>
          <a:prstGeom prst="rect">
            <a:avLst/>
          </a:prstGeom>
          <a:solidFill>
            <a:srgbClr val="FF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2">
                    <a:lumMod val="75000"/>
                  </a:schemeClr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6B9D9C-6EDC-FE40-9303-1D259170A72A}"/>
              </a:ext>
            </a:extLst>
          </p:cNvPr>
          <p:cNvSpPr/>
          <p:nvPr/>
        </p:nvSpPr>
        <p:spPr>
          <a:xfrm>
            <a:off x="10379385" y="537028"/>
            <a:ext cx="1175657" cy="1175657"/>
          </a:xfrm>
          <a:prstGeom prst="rect">
            <a:avLst/>
          </a:prstGeom>
          <a:solidFill>
            <a:srgbClr val="FF8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794FA8-FC3C-1348-BB65-23B355D5313E}"/>
              </a:ext>
            </a:extLst>
          </p:cNvPr>
          <p:cNvSpPr txBox="1"/>
          <p:nvPr/>
        </p:nvSpPr>
        <p:spPr>
          <a:xfrm>
            <a:off x="1561608" y="863246"/>
            <a:ext cx="8926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Rooms and Hosts in New York and Beijing</a:t>
            </a:r>
            <a:endParaRPr lang="en-US" sz="3200" dirty="0">
              <a:solidFill>
                <a:schemeClr val="bg1"/>
              </a:solidFill>
              <a:latin typeface="Cooper Black" panose="0208090404030B020404" pitchFamily="18" charset="77"/>
              <a:cs typeface="Aharoni" panose="02010803020104030203" pitchFamily="2" charset="-79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987C47-8D5D-0246-B96C-9A08507B7C41}"/>
              </a:ext>
            </a:extLst>
          </p:cNvPr>
          <p:cNvSpPr/>
          <p:nvPr/>
        </p:nvSpPr>
        <p:spPr>
          <a:xfrm>
            <a:off x="2879185" y="4915302"/>
            <a:ext cx="2156203" cy="127725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AC80E26-C933-DE4B-9C25-506269A866A3}"/>
              </a:ext>
            </a:extLst>
          </p:cNvPr>
          <p:cNvSpPr/>
          <p:nvPr/>
        </p:nvSpPr>
        <p:spPr>
          <a:xfrm>
            <a:off x="2879184" y="3394461"/>
            <a:ext cx="2156203" cy="1277257"/>
          </a:xfrm>
          <a:prstGeom prst="rect">
            <a:avLst/>
          </a:prstGeom>
          <a:solidFill>
            <a:srgbClr val="FF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B8664F-9D08-A24F-85E8-372843469A51}"/>
              </a:ext>
            </a:extLst>
          </p:cNvPr>
          <p:cNvSpPr txBox="1"/>
          <p:nvPr/>
        </p:nvSpPr>
        <p:spPr>
          <a:xfrm>
            <a:off x="2864194" y="5288691"/>
            <a:ext cx="2156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New York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717BD1-5AFA-FD40-A85A-F5AC3908CE7E}"/>
              </a:ext>
            </a:extLst>
          </p:cNvPr>
          <p:cNvSpPr txBox="1"/>
          <p:nvPr/>
        </p:nvSpPr>
        <p:spPr>
          <a:xfrm>
            <a:off x="2864194" y="3764221"/>
            <a:ext cx="2156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Beijing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049E08F-3C26-BA4C-A5B9-77C56DC2F719}"/>
              </a:ext>
            </a:extLst>
          </p:cNvPr>
          <p:cNvSpPr/>
          <p:nvPr/>
        </p:nvSpPr>
        <p:spPr>
          <a:xfrm>
            <a:off x="5299262" y="2281680"/>
            <a:ext cx="3036608" cy="7806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C4D63B8-4314-2846-A274-E076ADEC38A0}"/>
              </a:ext>
            </a:extLst>
          </p:cNvPr>
          <p:cNvSpPr/>
          <p:nvPr/>
        </p:nvSpPr>
        <p:spPr>
          <a:xfrm>
            <a:off x="8519771" y="2262140"/>
            <a:ext cx="3036608" cy="78062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3948673-1B71-DE44-BDE9-51872F3A01C3}"/>
              </a:ext>
            </a:extLst>
          </p:cNvPr>
          <p:cNvSpPr/>
          <p:nvPr/>
        </p:nvSpPr>
        <p:spPr>
          <a:xfrm>
            <a:off x="5299264" y="4911673"/>
            <a:ext cx="3036608" cy="1277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195DE70-7FD6-2341-A3C0-7AD901961D87}"/>
              </a:ext>
            </a:extLst>
          </p:cNvPr>
          <p:cNvSpPr/>
          <p:nvPr/>
        </p:nvSpPr>
        <p:spPr>
          <a:xfrm>
            <a:off x="5312112" y="3394461"/>
            <a:ext cx="3036608" cy="1277256"/>
          </a:xfrm>
          <a:prstGeom prst="rect">
            <a:avLst/>
          </a:prstGeom>
          <a:solidFill>
            <a:srgbClr val="FF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802B7D5-EDE4-374D-845A-5B6A3E141C9B}"/>
              </a:ext>
            </a:extLst>
          </p:cNvPr>
          <p:cNvSpPr/>
          <p:nvPr/>
        </p:nvSpPr>
        <p:spPr>
          <a:xfrm>
            <a:off x="8519772" y="4911673"/>
            <a:ext cx="3036608" cy="1277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7B64531-6236-7E4C-9FDA-59A0E0F47800}"/>
              </a:ext>
            </a:extLst>
          </p:cNvPr>
          <p:cNvSpPr/>
          <p:nvPr/>
        </p:nvSpPr>
        <p:spPr>
          <a:xfrm>
            <a:off x="8519772" y="3387203"/>
            <a:ext cx="3036608" cy="1277256"/>
          </a:xfrm>
          <a:prstGeom prst="rect">
            <a:avLst/>
          </a:prstGeom>
          <a:solidFill>
            <a:srgbClr val="FF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82448C-00A1-8E47-AEF7-CB55A5225AA5}"/>
              </a:ext>
            </a:extLst>
          </p:cNvPr>
          <p:cNvSpPr txBox="1"/>
          <p:nvPr/>
        </p:nvSpPr>
        <p:spPr>
          <a:xfrm>
            <a:off x="5312112" y="3771479"/>
            <a:ext cx="3022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25,921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DAD667-F484-C74E-93B2-07F6FA74107C}"/>
              </a:ext>
            </a:extLst>
          </p:cNvPr>
          <p:cNvSpPr txBox="1"/>
          <p:nvPr/>
        </p:nvSpPr>
        <p:spPr>
          <a:xfrm>
            <a:off x="5299263" y="5288691"/>
            <a:ext cx="3036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49,748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89A8AD-E95E-3B4E-B56A-C5DA0720EE3C}"/>
              </a:ext>
            </a:extLst>
          </p:cNvPr>
          <p:cNvSpPr txBox="1"/>
          <p:nvPr/>
        </p:nvSpPr>
        <p:spPr>
          <a:xfrm>
            <a:off x="5312112" y="2390843"/>
            <a:ext cx="3014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Num</a:t>
            </a:r>
            <a:r>
              <a:rPr lang="en-US" sz="2800" b="1" dirty="0">
                <a:solidFill>
                  <a:schemeClr val="bg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of Rooms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3989B8-3960-D943-BFEF-6963D9B61241}"/>
              </a:ext>
            </a:extLst>
          </p:cNvPr>
          <p:cNvSpPr txBox="1"/>
          <p:nvPr/>
        </p:nvSpPr>
        <p:spPr>
          <a:xfrm>
            <a:off x="8532620" y="2390843"/>
            <a:ext cx="3022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Num</a:t>
            </a:r>
            <a:r>
              <a:rPr lang="en-US" sz="2800" b="1" dirty="0">
                <a:solidFill>
                  <a:schemeClr val="bg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 of Hosts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DFC826-AC00-7446-BF33-04232F5DAF86}"/>
              </a:ext>
            </a:extLst>
          </p:cNvPr>
          <p:cNvSpPr txBox="1"/>
          <p:nvPr/>
        </p:nvSpPr>
        <p:spPr>
          <a:xfrm>
            <a:off x="8519772" y="5288691"/>
            <a:ext cx="3036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37,689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89E143-FF1D-0C4B-9D9E-A67CF5797DA2}"/>
              </a:ext>
            </a:extLst>
          </p:cNvPr>
          <p:cNvSpPr txBox="1"/>
          <p:nvPr/>
        </p:nvSpPr>
        <p:spPr>
          <a:xfrm>
            <a:off x="8532621" y="3762909"/>
            <a:ext cx="3022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9,946</a:t>
            </a:r>
          </a:p>
        </p:txBody>
      </p:sp>
    </p:spTree>
    <p:extLst>
      <p:ext uri="{BB962C8B-B14F-4D97-AF65-F5344CB8AC3E}">
        <p14:creationId xmlns:p14="http://schemas.microsoft.com/office/powerpoint/2010/main" val="3692525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026FA83-48AE-424B-98BB-992B4B336D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2DC130-C477-6741-A16C-8CF4F573CC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81" b="14549"/>
          <a:stretch/>
        </p:blipFill>
        <p:spPr>
          <a:xfrm>
            <a:off x="0" y="0"/>
            <a:ext cx="12455876" cy="700644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6C4372-E118-D54C-87DF-A723D3D0B36B}"/>
              </a:ext>
            </a:extLst>
          </p:cNvPr>
          <p:cNvSpPr/>
          <p:nvPr/>
        </p:nvSpPr>
        <p:spPr>
          <a:xfrm>
            <a:off x="1959429" y="0"/>
            <a:ext cx="10232571" cy="6858000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88F08A-062E-8F48-AD35-152A45F20E04}"/>
              </a:ext>
            </a:extLst>
          </p:cNvPr>
          <p:cNvSpPr/>
          <p:nvPr/>
        </p:nvSpPr>
        <p:spPr>
          <a:xfrm>
            <a:off x="1045028" y="537028"/>
            <a:ext cx="10512121" cy="1175657"/>
          </a:xfrm>
          <a:prstGeom prst="rect">
            <a:avLst/>
          </a:prstGeom>
          <a:solidFill>
            <a:srgbClr val="FF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2">
                    <a:lumMod val="75000"/>
                  </a:schemeClr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6B9D9C-6EDC-FE40-9303-1D259170A72A}"/>
              </a:ext>
            </a:extLst>
          </p:cNvPr>
          <p:cNvSpPr/>
          <p:nvPr/>
        </p:nvSpPr>
        <p:spPr>
          <a:xfrm>
            <a:off x="10379385" y="537028"/>
            <a:ext cx="1175657" cy="1175657"/>
          </a:xfrm>
          <a:prstGeom prst="rect">
            <a:avLst/>
          </a:prstGeom>
          <a:solidFill>
            <a:srgbClr val="FF8E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794FA8-FC3C-1348-BB65-23B355D5313E}"/>
              </a:ext>
            </a:extLst>
          </p:cNvPr>
          <p:cNvSpPr txBox="1"/>
          <p:nvPr/>
        </p:nvSpPr>
        <p:spPr>
          <a:xfrm>
            <a:off x="1561608" y="863246"/>
            <a:ext cx="8926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Average Prices and Numbers of Reviews</a:t>
            </a:r>
            <a:endParaRPr lang="en-US" sz="3200" dirty="0">
              <a:solidFill>
                <a:schemeClr val="bg1"/>
              </a:solidFill>
              <a:latin typeface="Cooper Black" panose="0208090404030B020404" pitchFamily="18" charset="77"/>
              <a:cs typeface="Aharoni" panose="02010803020104030203" pitchFamily="2" charset="-79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8C7B528-7B8D-074B-8094-0452E516B696}"/>
              </a:ext>
            </a:extLst>
          </p:cNvPr>
          <p:cNvCxnSpPr>
            <a:cxnSpLocks/>
          </p:cNvCxnSpPr>
          <p:nvPr/>
        </p:nvCxnSpPr>
        <p:spPr>
          <a:xfrm>
            <a:off x="2681207" y="4293034"/>
            <a:ext cx="8873835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961E3AAB-7924-AA4D-88A9-AF3F3343D848}"/>
              </a:ext>
            </a:extLst>
          </p:cNvPr>
          <p:cNvSpPr/>
          <p:nvPr/>
        </p:nvSpPr>
        <p:spPr>
          <a:xfrm>
            <a:off x="5994523" y="3187430"/>
            <a:ext cx="4187463" cy="75130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C011062-6E47-F54E-8D11-53EFD6121516}"/>
              </a:ext>
            </a:extLst>
          </p:cNvPr>
          <p:cNvSpPr/>
          <p:nvPr/>
        </p:nvSpPr>
        <p:spPr>
          <a:xfrm>
            <a:off x="5994523" y="2199394"/>
            <a:ext cx="683432" cy="751307"/>
          </a:xfrm>
          <a:prstGeom prst="rect">
            <a:avLst/>
          </a:prstGeom>
          <a:solidFill>
            <a:srgbClr val="FF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05B8F06-B8D2-AD42-9D6E-F3474BE2162C}"/>
              </a:ext>
            </a:extLst>
          </p:cNvPr>
          <p:cNvCxnSpPr/>
          <p:nvPr/>
        </p:nvCxnSpPr>
        <p:spPr>
          <a:xfrm>
            <a:off x="5994523" y="1970313"/>
            <a:ext cx="0" cy="2208842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7E60A52-8789-3E4A-A774-7649E6E4257E}"/>
              </a:ext>
            </a:extLst>
          </p:cNvPr>
          <p:cNvSpPr txBox="1"/>
          <p:nvPr/>
        </p:nvSpPr>
        <p:spPr>
          <a:xfrm>
            <a:off x="4114407" y="3298907"/>
            <a:ext cx="1794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New York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130CE13-2640-084A-92A9-B08C2CA12580}"/>
              </a:ext>
            </a:extLst>
          </p:cNvPr>
          <p:cNvSpPr txBox="1"/>
          <p:nvPr/>
        </p:nvSpPr>
        <p:spPr>
          <a:xfrm>
            <a:off x="4114406" y="2277339"/>
            <a:ext cx="1794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Beijing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AE2C7F2-E79D-C543-A46E-175DCA054D9F}"/>
              </a:ext>
            </a:extLst>
          </p:cNvPr>
          <p:cNvSpPr/>
          <p:nvPr/>
        </p:nvSpPr>
        <p:spPr>
          <a:xfrm>
            <a:off x="6001646" y="2194231"/>
            <a:ext cx="2830629" cy="774453"/>
          </a:xfrm>
          <a:prstGeom prst="rect">
            <a:avLst/>
          </a:prstGeom>
          <a:solidFill>
            <a:srgbClr val="FF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7AE7C25-A536-BA4D-9764-2EF844ED489A}"/>
              </a:ext>
            </a:extLst>
          </p:cNvPr>
          <p:cNvSpPr/>
          <p:nvPr/>
        </p:nvSpPr>
        <p:spPr>
          <a:xfrm>
            <a:off x="6017144" y="3179782"/>
            <a:ext cx="4256860" cy="7744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86CC7B-6FFF-A748-9A42-78F50D08729A}"/>
              </a:ext>
            </a:extLst>
          </p:cNvPr>
          <p:cNvSpPr txBox="1"/>
          <p:nvPr/>
        </p:nvSpPr>
        <p:spPr>
          <a:xfrm>
            <a:off x="9002140" y="2355843"/>
            <a:ext cx="2643782" cy="564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5A5D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$100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6A8194D-250F-7E4C-B994-68E8D61A892F}"/>
              </a:ext>
            </a:extLst>
          </p:cNvPr>
          <p:cNvSpPr txBox="1"/>
          <p:nvPr/>
        </p:nvSpPr>
        <p:spPr>
          <a:xfrm>
            <a:off x="10417019" y="3284906"/>
            <a:ext cx="2643782" cy="564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$150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EDD2FD9-6177-A04F-A82D-2700673A2862}"/>
              </a:ext>
            </a:extLst>
          </p:cNvPr>
          <p:cNvGrpSpPr/>
          <p:nvPr/>
        </p:nvGrpSpPr>
        <p:grpSpPr>
          <a:xfrm>
            <a:off x="4121530" y="4452662"/>
            <a:ext cx="9239864" cy="2208842"/>
            <a:chOff x="2272105" y="4493623"/>
            <a:chExt cx="11302869" cy="192024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020631E-78AC-D741-91AE-F3CB9E10FDDC}"/>
                </a:ext>
              </a:extLst>
            </p:cNvPr>
            <p:cNvSpPr/>
            <p:nvPr/>
          </p:nvSpPr>
          <p:spPr>
            <a:xfrm>
              <a:off x="4572000" y="5551714"/>
              <a:ext cx="5122407" cy="65314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05F37E4-94D1-2F46-A1B9-A70ED040CBBF}"/>
                </a:ext>
              </a:extLst>
            </p:cNvPr>
            <p:cNvSpPr/>
            <p:nvPr/>
          </p:nvSpPr>
          <p:spPr>
            <a:xfrm>
              <a:off x="4553042" y="4679300"/>
              <a:ext cx="836023" cy="653143"/>
            </a:xfrm>
            <a:prstGeom prst="rect">
              <a:avLst/>
            </a:prstGeom>
            <a:solidFill>
              <a:srgbClr val="FF5A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9F5C619-AB06-644B-B6FA-CE6C3542421B}"/>
                </a:ext>
              </a:extLst>
            </p:cNvPr>
            <p:cNvCxnSpPr/>
            <p:nvPr/>
          </p:nvCxnSpPr>
          <p:spPr>
            <a:xfrm>
              <a:off x="4572000" y="4493623"/>
              <a:ext cx="0" cy="192024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58564BC-7604-404E-AC8A-6FFEC9848FBC}"/>
                </a:ext>
              </a:extLst>
            </p:cNvPr>
            <p:cNvSpPr txBox="1"/>
            <p:nvPr/>
          </p:nvSpPr>
          <p:spPr>
            <a:xfrm>
              <a:off x="2272106" y="5648626"/>
              <a:ext cx="2195389" cy="45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New York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CF967C6-A95F-8842-9382-F5FB7F5BBCD9}"/>
                </a:ext>
              </a:extLst>
            </p:cNvPr>
            <p:cNvSpPr txBox="1"/>
            <p:nvPr/>
          </p:nvSpPr>
          <p:spPr>
            <a:xfrm>
              <a:off x="2272105" y="4760534"/>
              <a:ext cx="2195389" cy="45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Beijing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68170DA-4132-474F-91A1-1E40EA17CD76}"/>
                </a:ext>
              </a:extLst>
            </p:cNvPr>
            <p:cNvSpPr txBox="1"/>
            <p:nvPr/>
          </p:nvSpPr>
          <p:spPr>
            <a:xfrm>
              <a:off x="5512527" y="4787930"/>
              <a:ext cx="3998048" cy="45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5A5D"/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180,561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F8EF418-6FFC-9246-A7F0-E02AB42DD46C}"/>
                </a:ext>
              </a:extLst>
            </p:cNvPr>
            <p:cNvSpPr txBox="1"/>
            <p:nvPr/>
          </p:nvSpPr>
          <p:spPr>
            <a:xfrm>
              <a:off x="9798911" y="5648626"/>
              <a:ext cx="3776063" cy="454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Sans Serif" panose="020B0604020202020204" pitchFamily="34" charset="0"/>
                  <a:cs typeface="Microsoft Sans Serif" panose="020B0604020202020204" pitchFamily="34" charset="0"/>
                </a:rPr>
                <a:t>1,106,639</a:t>
              </a: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8AD4C9D2-6BD2-2D46-A555-BFFE3EA164DC}"/>
              </a:ext>
            </a:extLst>
          </p:cNvPr>
          <p:cNvSpPr/>
          <p:nvPr/>
        </p:nvSpPr>
        <p:spPr>
          <a:xfrm>
            <a:off x="2209242" y="4402910"/>
            <a:ext cx="1794685" cy="225859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45AE4B4-3128-E242-AB9D-B0D33FA46F0B}"/>
              </a:ext>
            </a:extLst>
          </p:cNvPr>
          <p:cNvSpPr/>
          <p:nvPr/>
        </p:nvSpPr>
        <p:spPr>
          <a:xfrm>
            <a:off x="2220923" y="1938680"/>
            <a:ext cx="1771450" cy="22585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0F01138-467B-AF4D-A025-75551C721369}"/>
              </a:ext>
            </a:extLst>
          </p:cNvPr>
          <p:cNvSpPr txBox="1"/>
          <p:nvPr/>
        </p:nvSpPr>
        <p:spPr>
          <a:xfrm>
            <a:off x="2319720" y="2178963"/>
            <a:ext cx="17946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Average</a:t>
            </a:r>
          </a:p>
          <a:p>
            <a:r>
              <a:rPr lang="en-US" sz="2800" b="1" dirty="0">
                <a:solidFill>
                  <a:schemeClr val="bg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Prices</a:t>
            </a:r>
          </a:p>
          <a:p>
            <a:r>
              <a:rPr lang="en-US" sz="2800" b="1" dirty="0">
                <a:solidFill>
                  <a:schemeClr val="bg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Per</a:t>
            </a:r>
          </a:p>
          <a:p>
            <a:r>
              <a:rPr lang="en-US" sz="2800" b="1" dirty="0">
                <a:solidFill>
                  <a:schemeClr val="bg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Night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8325D24-EE1D-BE42-925D-94787ACAC071}"/>
              </a:ext>
            </a:extLst>
          </p:cNvPr>
          <p:cNvSpPr txBox="1"/>
          <p:nvPr/>
        </p:nvSpPr>
        <p:spPr>
          <a:xfrm>
            <a:off x="2275344" y="4853194"/>
            <a:ext cx="18834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Numbers</a:t>
            </a:r>
          </a:p>
          <a:p>
            <a:r>
              <a:rPr lang="en-US" sz="2800" b="1" dirty="0">
                <a:solidFill>
                  <a:schemeClr val="bg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Of</a:t>
            </a:r>
          </a:p>
          <a:p>
            <a:r>
              <a:rPr lang="en-US" sz="2800" b="1" dirty="0">
                <a:solidFill>
                  <a:schemeClr val="bg1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Reviews</a:t>
            </a:r>
          </a:p>
        </p:txBody>
      </p:sp>
    </p:spTree>
    <p:extLst>
      <p:ext uri="{BB962C8B-B14F-4D97-AF65-F5344CB8AC3E}">
        <p14:creationId xmlns:p14="http://schemas.microsoft.com/office/powerpoint/2010/main" val="1766122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4F9B7C-0DBB-B14C-8080-3EC494BCD9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D41E23-BCAF-E640-A08B-CC44432BF6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-100731"/>
            <a:ext cx="12192000" cy="8765319"/>
          </a:xfrm>
          <a:prstGeom prst="rect">
            <a:avLst/>
          </a:prstGeom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AC33C5-B45C-5F4C-9A61-3A6DC69B5848}"/>
              </a:ext>
            </a:extLst>
          </p:cNvPr>
          <p:cNvSpPr/>
          <p:nvPr/>
        </p:nvSpPr>
        <p:spPr>
          <a:xfrm>
            <a:off x="307435" y="306121"/>
            <a:ext cx="9145323" cy="3773713"/>
          </a:xfrm>
          <a:prstGeom prst="rect">
            <a:avLst/>
          </a:prstGeom>
          <a:solidFill>
            <a:srgbClr val="FF5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b="1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F77484-1A10-E649-B6F3-8DA4A71BFD45}"/>
              </a:ext>
            </a:extLst>
          </p:cNvPr>
          <p:cNvSpPr txBox="1"/>
          <p:nvPr/>
        </p:nvSpPr>
        <p:spPr>
          <a:xfrm>
            <a:off x="721753" y="755847"/>
            <a:ext cx="831668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“(Airbnb’s) China rival, </a:t>
            </a:r>
            <a:r>
              <a:rPr lang="en-US" sz="48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Xiaozhu</a:t>
            </a:r>
            <a:r>
              <a:rPr lang="en-US" sz="48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raises nearly </a:t>
            </a:r>
            <a:r>
              <a:rPr lang="en-US" sz="4800" b="1" dirty="0">
                <a:solidFill>
                  <a:schemeClr val="bg1"/>
                </a:solidFill>
                <a:latin typeface="Britannic Bold" panose="020B0903060703020204" pitchFamily="34" charset="77"/>
                <a:cs typeface="Aharoni" panose="02010803020104030203" pitchFamily="2" charset="-79"/>
              </a:rPr>
              <a:t>$300 </a:t>
            </a:r>
            <a:r>
              <a:rPr lang="en-US" sz="48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million from Jack Ma fund</a:t>
            </a:r>
            <a:r>
              <a:rPr lang="en-US" sz="4800" b="1" dirty="0">
                <a:solidFill>
                  <a:schemeClr val="bg1"/>
                </a:solidFill>
                <a:latin typeface="Britannic Bold" panose="020B0903060703020204" pitchFamily="34" charset="77"/>
                <a:cs typeface="Aharoni" panose="02010803020104030203" pitchFamily="2" charset="-79"/>
              </a:rPr>
              <a:t>.”</a:t>
            </a:r>
            <a:r>
              <a:rPr lang="en-US" sz="48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 </a:t>
            </a:r>
          </a:p>
          <a:p>
            <a:pPr algn="r"/>
            <a:r>
              <a:rPr lang="en-US" sz="48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-Reuters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128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F92146-A6D5-D144-A990-829B1A80BDA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2DC130-C477-6741-A16C-8CF4F573CC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81" b="14549"/>
          <a:stretch/>
        </p:blipFill>
        <p:spPr>
          <a:xfrm>
            <a:off x="0" y="0"/>
            <a:ext cx="12455876" cy="70064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49C0A7-4018-CA44-88A4-59CB85605D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37990"/>
            <a:ext cx="9144000" cy="17812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 you!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A86CE2-0B76-6640-A87C-1D3372227207}"/>
              </a:ext>
            </a:extLst>
          </p:cNvPr>
          <p:cNvCxnSpPr>
            <a:cxnSpLocks/>
          </p:cNvCxnSpPr>
          <p:nvPr/>
        </p:nvCxnSpPr>
        <p:spPr>
          <a:xfrm>
            <a:off x="3983064" y="4093431"/>
            <a:ext cx="556389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299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147</Words>
  <Application>Microsoft Macintosh PowerPoint</Application>
  <PresentationFormat>Widescreen</PresentationFormat>
  <Paragraphs>40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Aharoni</vt:lpstr>
      <vt:lpstr>Arial</vt:lpstr>
      <vt:lpstr>Britannic Bold</vt:lpstr>
      <vt:lpstr>Calibri</vt:lpstr>
      <vt:lpstr>Calibri Light</vt:lpstr>
      <vt:lpstr>Cooper Black</vt:lpstr>
      <vt:lpstr>Microsoft Sans Serif</vt:lpstr>
      <vt:lpstr>Office Theme</vt:lpstr>
      <vt:lpstr>Market Analysis between NY and Beijing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 Analysis between NY and Beijing</dc:title>
  <dc:creator>Chao, Pei-Chih</dc:creator>
  <cp:lastModifiedBy>CHAO, PEI CHIH</cp:lastModifiedBy>
  <cp:revision>34</cp:revision>
  <cp:lastPrinted>2019-05-06T21:15:08Z</cp:lastPrinted>
  <dcterms:created xsi:type="dcterms:W3CDTF">2019-05-01T20:18:44Z</dcterms:created>
  <dcterms:modified xsi:type="dcterms:W3CDTF">2019-09-26T05:50:44Z</dcterms:modified>
</cp:coreProperties>
</file>